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9" r:id="rId5"/>
    <p:sldId id="261" r:id="rId6"/>
    <p:sldId id="270" r:id="rId7"/>
    <p:sldId id="262" r:id="rId8"/>
    <p:sldId id="263" r:id="rId9"/>
    <p:sldId id="264" r:id="rId10"/>
    <p:sldId id="265" r:id="rId11"/>
    <p:sldId id="271" r:id="rId12"/>
    <p:sldId id="260" r:id="rId13"/>
  </p:sldIdLst>
  <p:sldSz cx="12192000" cy="6858000"/>
  <p:notesSz cx="6858000" cy="9144000"/>
  <p:embeddedFontLst>
    <p:embeddedFont>
      <p:font typeface="Barlow" panose="00000500000000000000" pitchFamily="2" charset="0"/>
      <p:regular r:id="rId15"/>
      <p:bold r:id="rId16"/>
      <p:italic r:id="rId17"/>
      <p:boldItalic r:id="rId18"/>
    </p:embeddedFont>
    <p:embeddedFont>
      <p:font typeface="Barlow Medium" panose="00000600000000000000" pitchFamily="2" charset="0"/>
      <p:regular r:id="rId19"/>
      <p:bold r:id="rId20"/>
      <p:italic r:id="rId21"/>
      <p:boldItalic r:id="rId22"/>
    </p:embeddedFont>
    <p:embeddedFont>
      <p:font typeface="Barlow SemiBold" panose="00000700000000000000" pitchFamily="2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Lucida Sans Typewriter" panose="020B0509030504030204" pitchFamily="49" charset="0"/>
      <p:regular r:id="rId33"/>
      <p:bold r:id="rId34"/>
      <p:italic r:id="rId35"/>
      <p:boldItalic r:id="rId36"/>
    </p:embeddedFont>
    <p:embeddedFont>
      <p:font typeface="Oswald" panose="00000500000000000000" pitchFamily="2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RLi/8HwKkG/JJ+ffryk1Rp7An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983C32-250E-4A0D-9892-5563257DB068}">
  <a:tblStyle styleId="{F9983C32-250E-4A0D-9892-5563257DB0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7F57871-2B1D-4EAB-BAAA-3C316A35AEA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7"/>
    <p:restoredTop sz="94695"/>
  </p:normalViewPr>
  <p:slideViewPr>
    <p:cSldViewPr snapToGrid="0" snapToObjects="1">
      <p:cViewPr varScale="1">
        <p:scale>
          <a:sx n="108" d="100"/>
          <a:sy n="108" d="100"/>
        </p:scale>
        <p:origin x="11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customschemas.google.com/relationships/presentationmetadata" Target="meta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336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338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0270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3971400" y="-4624"/>
            <a:ext cx="8220600" cy="43299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5464825" y="302125"/>
            <a:ext cx="6521400" cy="199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5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Budweiser:</a:t>
            </a:r>
            <a:endParaRPr sz="55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5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“The Beers Dataset”</a:t>
            </a:r>
            <a:endParaRPr sz="55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5464825" y="2300140"/>
            <a:ext cx="6521400" cy="1128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EXPLORATORY DATA ANALYSIS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800" dirty="0">
              <a:solidFill>
                <a:schemeClr val="lt1"/>
              </a:solidFill>
              <a:latin typeface="Lucida Sans Typewriter" panose="020B0509030504030204" pitchFamily="49" charset="77"/>
              <a:ea typeface="Oswald"/>
              <a:cs typeface="Oswald"/>
              <a:sym typeface="Oswald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800" dirty="0">
                <a:solidFill>
                  <a:schemeClr val="lt1"/>
                </a:solidFill>
                <a:latin typeface="Lucida Sans Typewriter" panose="020B0509030504030204" pitchFamily="49" charset="77"/>
                <a:ea typeface="Oswald"/>
                <a:cs typeface="Oswald"/>
                <a:sym typeface="Oswald"/>
              </a:rPr>
              <a:t>ADJ Analytics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6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Arsalan Chandwani, Donald Anderson, &amp; Junhoi Kim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2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6675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900" y="5074950"/>
            <a:ext cx="3087251" cy="9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687" t="1275" r="1080" b="1353"/>
          <a:stretch/>
        </p:blipFill>
        <p:spPr>
          <a:xfrm>
            <a:off x="580150" y="2056450"/>
            <a:ext cx="3629100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8960" y="2027227"/>
            <a:ext cx="3694082" cy="22911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7" name="Google Shape;187;p10"/>
          <p:cNvGraphicFramePr/>
          <p:nvPr/>
        </p:nvGraphicFramePr>
        <p:xfrm>
          <a:off x="1414800" y="4728376"/>
          <a:ext cx="1974300" cy="7449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98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Slope*100</a:t>
                      </a:r>
                      <a:endParaRPr sz="1500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0.0351</a:t>
                      </a:r>
                      <a:endParaRPr sz="1500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R-Square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0.4493</a:t>
                      </a:r>
                      <a:endParaRPr sz="1500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P-value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&lt; 2.2e-16</a:t>
                      </a:r>
                      <a:endParaRPr sz="1500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8" name="Google Shape;188;p10"/>
          <p:cNvGraphicFramePr/>
          <p:nvPr/>
        </p:nvGraphicFramePr>
        <p:xfrm>
          <a:off x="5190829" y="4728376"/>
          <a:ext cx="1974300" cy="7449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98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Slope*100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0.6706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R-Square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0.4493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P-value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&lt; 2.2e-16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9" name="Google Shape;189;p10"/>
          <p:cNvGraphicFramePr/>
          <p:nvPr/>
        </p:nvGraphicFramePr>
        <p:xfrm>
          <a:off x="8966847" y="4728377"/>
          <a:ext cx="1974300" cy="7449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98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Slope*100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0.6729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R-Square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0.4524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P-value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&lt; 2.2e-16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0" name="Google Shape;190;p10"/>
          <p:cNvSpPr txBox="1"/>
          <p:nvPr/>
        </p:nvSpPr>
        <p:spPr>
          <a:xfrm>
            <a:off x="794100" y="4450490"/>
            <a:ext cx="32157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Full Dataset</a:t>
            </a:r>
            <a:endParaRPr sz="12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91" name="Google Shape;191;p10"/>
          <p:cNvSpPr txBox="1"/>
          <p:nvPr/>
        </p:nvSpPr>
        <p:spPr>
          <a:xfrm>
            <a:off x="4570124" y="4450490"/>
            <a:ext cx="32157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Removed NAs in ABV or IBU</a:t>
            </a:r>
            <a:endParaRPr sz="12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8346147" y="4450490"/>
            <a:ext cx="32157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Removed ABV values &gt; 0.099 and Scale</a:t>
            </a:r>
            <a:endParaRPr sz="12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93" name="Google Shape;193;p10"/>
          <p:cNvSpPr txBox="1"/>
          <p:nvPr/>
        </p:nvSpPr>
        <p:spPr>
          <a:xfrm>
            <a:off x="554875" y="5761100"/>
            <a:ext cx="11122800" cy="3891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1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ABV and IBU have positive correlation but it shows slight increment of relationship after removing outliers and scaling ABV and IBU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94" name="Google Shape;194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82830" y="2026977"/>
            <a:ext cx="3694883" cy="229163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0"/>
          <p:cNvSpPr/>
          <p:nvPr/>
        </p:nvSpPr>
        <p:spPr>
          <a:xfrm>
            <a:off x="554850" y="764875"/>
            <a:ext cx="11122800" cy="9339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 txBox="1">
            <a:spLocks noGrp="1"/>
          </p:cNvSpPr>
          <p:nvPr>
            <p:ph type="title"/>
          </p:nvPr>
        </p:nvSpPr>
        <p:spPr>
          <a:xfrm>
            <a:off x="3117298" y="954100"/>
            <a:ext cx="59574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Relationship between ABV and IBU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" name="Google Shape;187;p10"/>
          <p:cNvGraphicFramePr/>
          <p:nvPr>
            <p:extLst>
              <p:ext uri="{D42A27DB-BD31-4B8C-83A1-F6EECF244321}">
                <p14:modId xmlns:p14="http://schemas.microsoft.com/office/powerpoint/2010/main" val="1473897217"/>
              </p:ext>
            </p:extLst>
          </p:nvPr>
        </p:nvGraphicFramePr>
        <p:xfrm>
          <a:off x="1485900" y="3586801"/>
          <a:ext cx="2469697" cy="1132155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781275">
                  <a:extLst>
                    <a:ext uri="{9D8B030D-6E8A-4147-A177-3AD203B41FA5}">
                      <a16:colId xmlns:a16="http://schemas.microsoft.com/office/drawing/2014/main" val="4029172322"/>
                    </a:ext>
                  </a:extLst>
                </a:gridCol>
                <a:gridCol w="844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3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Prediction</a:t>
                      </a: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Ale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IPA</a:t>
                      </a:r>
                      <a:endParaRPr sz="1300" b="1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3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Ale</a:t>
                      </a:r>
                      <a:endParaRPr sz="1300" b="1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50</a:t>
                      </a:r>
                      <a:endParaRPr sz="1300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15</a:t>
                      </a:r>
                      <a:endParaRPr sz="1300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3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IPA</a:t>
                      </a:r>
                      <a:endParaRPr sz="1300" b="1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</a:t>
                      </a:r>
                      <a:endParaRPr sz="1300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125</a:t>
                      </a:r>
                      <a:endParaRPr sz="1300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0" name="Google Shape;190;p10"/>
          <p:cNvSpPr txBox="1"/>
          <p:nvPr/>
        </p:nvSpPr>
        <p:spPr>
          <a:xfrm>
            <a:off x="1112898" y="3093793"/>
            <a:ext cx="32157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KNN model using K=17</a:t>
            </a:r>
            <a:endParaRPr sz="1200" dirty="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554850" y="764875"/>
            <a:ext cx="11122800" cy="9339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 txBox="1">
            <a:spLocks noGrp="1"/>
          </p:cNvSpPr>
          <p:nvPr>
            <p:ph type="title"/>
          </p:nvPr>
        </p:nvSpPr>
        <p:spPr>
          <a:xfrm>
            <a:off x="3117298" y="954100"/>
            <a:ext cx="59574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Predicting IPA’s</a:t>
            </a:r>
            <a:endParaRPr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3E8ED-4A9C-6A7F-2E70-863A5A05A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538" y="2192111"/>
            <a:ext cx="5469705" cy="3375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110594-507A-92F7-ECF3-3782AB5D6455}"/>
              </a:ext>
            </a:extLst>
          </p:cNvPr>
          <p:cNvSpPr txBox="1"/>
          <p:nvPr/>
        </p:nvSpPr>
        <p:spPr>
          <a:xfrm>
            <a:off x="1491509" y="5080584"/>
            <a:ext cx="2464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Accuracy: 86%</a:t>
            </a:r>
          </a:p>
          <a:p>
            <a:r>
              <a:rPr lang="en-US" dirty="0"/>
              <a:t>Sensitivity: 79%</a:t>
            </a:r>
          </a:p>
          <a:p>
            <a:r>
              <a:rPr lang="en-US" dirty="0"/>
              <a:t>Specificity: 89%</a:t>
            </a:r>
          </a:p>
        </p:txBody>
      </p:sp>
    </p:spTree>
    <p:extLst>
      <p:ext uri="{BB962C8B-B14F-4D97-AF65-F5344CB8AC3E}">
        <p14:creationId xmlns:p14="http://schemas.microsoft.com/office/powerpoint/2010/main" val="3898803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/>
          <p:nvPr/>
        </p:nvSpPr>
        <p:spPr>
          <a:xfrm>
            <a:off x="409888" y="1873253"/>
            <a:ext cx="7504637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409888" y="1896410"/>
            <a:ext cx="7504637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The End</a:t>
            </a:r>
            <a:endParaRPr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 l="44558"/>
          <a:stretch/>
        </p:blipFill>
        <p:spPr>
          <a:xfrm>
            <a:off x="7914525" y="0"/>
            <a:ext cx="42774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1;p7">
            <a:extLst>
              <a:ext uri="{FF2B5EF4-FFF2-40B4-BE49-F238E27FC236}">
                <a16:creationId xmlns:a16="http://schemas.microsoft.com/office/drawing/2014/main" id="{D294D2D3-A0EF-E7D7-001F-A5B08622435C}"/>
              </a:ext>
            </a:extLst>
          </p:cNvPr>
          <p:cNvSpPr/>
          <p:nvPr/>
        </p:nvSpPr>
        <p:spPr>
          <a:xfrm>
            <a:off x="409888" y="3160929"/>
            <a:ext cx="7504637" cy="7365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 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1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A2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16950" y="1518225"/>
            <a:ext cx="10358100" cy="47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/>
          <p:nvPr/>
        </p:nvSpPr>
        <p:spPr>
          <a:xfrm>
            <a:off x="932700" y="781600"/>
            <a:ext cx="68109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916950" y="778150"/>
            <a:ext cx="6810900" cy="7449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How many Breweries in each State?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4" name="Google Shape;10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/>
          <p:nvPr/>
        </p:nvSpPr>
        <p:spPr>
          <a:xfrm>
            <a:off x="658975" y="4104348"/>
            <a:ext cx="4812300" cy="18127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658975" y="2228425"/>
            <a:ext cx="4812300" cy="177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5878676" y="2228425"/>
            <a:ext cx="4290900" cy="375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Highest ABV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Without remov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 of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ll 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missing values in ABV or IBU 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With remov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 of 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ll 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missing values in ABV or IBU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Highest IBU</a:t>
            </a:r>
            <a:endParaRPr b="1" dirty="0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Regardless of missing values, Oregon has beer with the highest IBU</a:t>
            </a:r>
            <a:endParaRPr sz="1400" i="0" u="none" strike="noStrike" cap="none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112" name="Google Shape;112;p4"/>
          <p:cNvGraphicFramePr/>
          <p:nvPr>
            <p:extLst>
              <p:ext uri="{D42A27DB-BD31-4B8C-83A1-F6EECF244321}">
                <p14:modId xmlns:p14="http://schemas.microsoft.com/office/powerpoint/2010/main" val="1267505435"/>
              </p:ext>
            </p:extLst>
          </p:nvPr>
        </p:nvGraphicFramePr>
        <p:xfrm>
          <a:off x="6202349" y="3033395"/>
          <a:ext cx="3302000" cy="395605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71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State</a:t>
                      </a:r>
                      <a:endParaRPr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Highest ABV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Number of Beers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Colorado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0.128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250</a:t>
                      </a:r>
                      <a:endParaRPr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3" name="Google Shape;113;p4"/>
          <p:cNvGraphicFramePr/>
          <p:nvPr>
            <p:extLst>
              <p:ext uri="{D42A27DB-BD31-4B8C-83A1-F6EECF244321}">
                <p14:modId xmlns:p14="http://schemas.microsoft.com/office/powerpoint/2010/main" val="1522261221"/>
              </p:ext>
            </p:extLst>
          </p:nvPr>
        </p:nvGraphicFramePr>
        <p:xfrm>
          <a:off x="6202349" y="5510662"/>
          <a:ext cx="3302000" cy="4064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71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State</a:t>
                      </a:r>
                      <a:endParaRPr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Highest IBU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Number of Beers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Oregon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138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87</a:t>
                      </a:r>
                      <a:endParaRPr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4" name="Google Shape;114;p4"/>
          <p:cNvSpPr txBox="1"/>
          <p:nvPr/>
        </p:nvSpPr>
        <p:spPr>
          <a:xfrm>
            <a:off x="861775" y="2211150"/>
            <a:ext cx="4406700" cy="3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Discovering missing values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Our Data Scientists identified 3% of Alcohol By Volum</a:t>
            </a: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 (ABV) of the beer data points</a:t>
            </a: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are</a:t>
            </a: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missing (62 data points) </a:t>
            </a:r>
            <a:endParaRPr sz="100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 also identified 50% of International Bit</a:t>
            </a: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terness </a:t>
            </a: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Units (IBU) of the beer data points </a:t>
            </a: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are</a:t>
            </a: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missing (1,000 data points)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Handling missing values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There is no relationship between the missing data in ABV and other attributes or values observed within the given dataset 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There are 1,000 good quality data points that remain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115" name="Google Shape;115;p4"/>
          <p:cNvGraphicFramePr/>
          <p:nvPr>
            <p:extLst>
              <p:ext uri="{D42A27DB-BD31-4B8C-83A1-F6EECF244321}">
                <p14:modId xmlns:p14="http://schemas.microsoft.com/office/powerpoint/2010/main" val="98821661"/>
              </p:ext>
            </p:extLst>
          </p:nvPr>
        </p:nvGraphicFramePr>
        <p:xfrm>
          <a:off x="6202349" y="4019268"/>
          <a:ext cx="3302000" cy="4064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71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State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Highest ABV</a:t>
                      </a:r>
                      <a:endParaRPr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Number of Beers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California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0.099</a:t>
                      </a:r>
                      <a:endParaRPr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135</a:t>
                      </a:r>
                      <a:endParaRPr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6" name="Google Shape;11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2450" y="339600"/>
            <a:ext cx="1372054" cy="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/>
          <p:nvPr/>
        </p:nvSpPr>
        <p:spPr>
          <a:xfrm>
            <a:off x="0" y="876150"/>
            <a:ext cx="63675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659075" y="867875"/>
            <a:ext cx="57084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Other Exploratory Data Analysis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8000" y="1347338"/>
            <a:ext cx="4290900" cy="5304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74B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98400" y="2025012"/>
            <a:ext cx="10795200" cy="35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698400" y="1221371"/>
            <a:ext cx="30765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698400" y="1220930"/>
            <a:ext cx="3076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ABV by State</a:t>
            </a:r>
            <a:endParaRPr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4" name="Google Shape;13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97060E-7E1E-CC25-E0A5-32BFFB39F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" y="1958312"/>
            <a:ext cx="10795200" cy="4489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270F56-5E34-1A46-FBDC-576FF70D3377}"/>
              </a:ext>
            </a:extLst>
          </p:cNvPr>
          <p:cNvSpPr txBox="1"/>
          <p:nvPr/>
        </p:nvSpPr>
        <p:spPr>
          <a:xfrm>
            <a:off x="3774900" y="1435291"/>
            <a:ext cx="771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bar chart of the median Alcohol Content by Volume.</a:t>
            </a:r>
          </a:p>
        </p:txBody>
      </p:sp>
    </p:spTree>
    <p:extLst>
      <p:ext uri="{BB962C8B-B14F-4D97-AF65-F5344CB8AC3E}">
        <p14:creationId xmlns:p14="http://schemas.microsoft.com/office/powerpoint/2010/main" val="3276273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74B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98400" y="2025012"/>
            <a:ext cx="10795200" cy="35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698400" y="1288375"/>
            <a:ext cx="30765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698500" y="1280100"/>
            <a:ext cx="3076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ABV by State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4" name="Google Shape;13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A2C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676" y="1917925"/>
            <a:ext cx="10404522" cy="38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725675" y="1181300"/>
            <a:ext cx="3076500" cy="7365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 txBox="1">
            <a:spLocks noGrp="1"/>
          </p:cNvSpPr>
          <p:nvPr>
            <p:ph type="title"/>
          </p:nvPr>
        </p:nvSpPr>
        <p:spPr>
          <a:xfrm>
            <a:off x="725775" y="1173025"/>
            <a:ext cx="3076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IBU by State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6C4D32-3C42-BFEC-0E61-4A1E9A96D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5" y="1917800"/>
            <a:ext cx="10404522" cy="4600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AABDF9-89AA-E95A-BECB-8F94A9CE31B8}"/>
              </a:ext>
            </a:extLst>
          </p:cNvPr>
          <p:cNvSpPr txBox="1"/>
          <p:nvPr/>
        </p:nvSpPr>
        <p:spPr>
          <a:xfrm>
            <a:off x="3802175" y="1222309"/>
            <a:ext cx="681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bar chart of the median International Bitterness Units.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*Note: 1 row containing missing data was removed.</a:t>
            </a:r>
          </a:p>
        </p:txBody>
      </p:sp>
    </p:spTree>
    <p:extLst>
      <p:ext uri="{BB962C8B-B14F-4D97-AF65-F5344CB8AC3E}">
        <p14:creationId xmlns:p14="http://schemas.microsoft.com/office/powerpoint/2010/main" val="535052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A2C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675" y="1917925"/>
            <a:ext cx="10740649" cy="38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725675" y="1181300"/>
            <a:ext cx="3076500" cy="7365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 txBox="1">
            <a:spLocks noGrp="1"/>
          </p:cNvSpPr>
          <p:nvPr>
            <p:ph type="title"/>
          </p:nvPr>
        </p:nvSpPr>
        <p:spPr>
          <a:xfrm>
            <a:off x="725775" y="1173025"/>
            <a:ext cx="3076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IBU by State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/>
          <p:nvPr/>
        </p:nvSpPr>
        <p:spPr>
          <a:xfrm>
            <a:off x="0" y="6121500"/>
            <a:ext cx="12192000" cy="7365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2450" y="339600"/>
            <a:ext cx="1372054" cy="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/>
          <p:nvPr/>
        </p:nvSpPr>
        <p:spPr>
          <a:xfrm>
            <a:off x="684825" y="1385800"/>
            <a:ext cx="83604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 txBox="1">
            <a:spLocks noGrp="1"/>
          </p:cNvSpPr>
          <p:nvPr>
            <p:ph type="title"/>
          </p:nvPr>
        </p:nvSpPr>
        <p:spPr>
          <a:xfrm>
            <a:off x="3191775" y="1377525"/>
            <a:ext cx="3346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Max ABV and IBU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1" name="Google Shape;1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5300" y="2811125"/>
            <a:ext cx="2273050" cy="38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637150" y="1094130"/>
            <a:ext cx="1470932" cy="9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637157" y="2188405"/>
            <a:ext cx="1470932" cy="943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4" name="Google Shape;154;p8"/>
          <p:cNvGraphicFramePr/>
          <p:nvPr/>
        </p:nvGraphicFramePr>
        <p:xfrm>
          <a:off x="622350" y="2680350"/>
          <a:ext cx="4104600" cy="2468810"/>
        </p:xfrm>
        <a:graphic>
          <a:graphicData uri="http://schemas.openxmlformats.org/drawingml/2006/table">
            <a:tbl>
              <a:tblPr>
                <a:noFill/>
                <a:tableStyleId>{57F57871-2B1D-4EAB-BAAA-3C316A35AEA1}</a:tableStyleId>
              </a:tblPr>
              <a:tblGrid>
                <a:gridCol w="60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State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&lt;chr&gt;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maxABV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&lt;dbl&gt;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count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&lt;int&gt;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CO”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0.128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250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KY”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0.125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IN”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137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4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NY”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73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CA”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0.099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182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5" name="Google Shape;155;p8"/>
          <p:cNvGraphicFramePr/>
          <p:nvPr>
            <p:extLst>
              <p:ext uri="{D42A27DB-BD31-4B8C-83A1-F6EECF244321}">
                <p14:modId xmlns:p14="http://schemas.microsoft.com/office/powerpoint/2010/main" val="92642917"/>
              </p:ext>
            </p:extLst>
          </p:nvPr>
        </p:nvGraphicFramePr>
        <p:xfrm>
          <a:off x="4940575" y="2680350"/>
          <a:ext cx="4104600" cy="2468810"/>
        </p:xfrm>
        <a:graphic>
          <a:graphicData uri="http://schemas.openxmlformats.org/drawingml/2006/table">
            <a:tbl>
              <a:tblPr>
                <a:noFill/>
                <a:tableStyleId>{57F57871-2B1D-4EAB-BAAA-3C316A35AEA1}</a:tableStyleId>
              </a:tblPr>
              <a:tblGrid>
                <a:gridCol w="60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State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&lt;chr&gt;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maxIBU</a:t>
                      </a:r>
                      <a:endParaRPr sz="12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</a:t>
                      </a:r>
                      <a:r>
                        <a:rPr lang="en-US" sz="1200" b="1" dirty="0" err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dbl</a:t>
                      </a:r>
                      <a:r>
                        <a:rPr lang="en-US" sz="1200" b="1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&gt;</a:t>
                      </a:r>
                      <a:endParaRPr sz="1200" b="1" dirty="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count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&lt;int&gt;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OR”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138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87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VA”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MA”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130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51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4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OH”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126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MN”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120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46</a:t>
                      </a:r>
                      <a:endParaRPr sz="1200"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9"/>
          <p:cNvPicPr preferRelativeResize="0"/>
          <p:nvPr/>
        </p:nvPicPr>
        <p:blipFill rotWithShape="1">
          <a:blip r:embed="rId3">
            <a:alphaModFix/>
          </a:blip>
          <a:srcRect l="8991" t="7951" b="18562"/>
          <a:stretch/>
        </p:blipFill>
        <p:spPr>
          <a:xfrm>
            <a:off x="1367825" y="2320600"/>
            <a:ext cx="6773099" cy="337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/>
          <p:nvPr/>
        </p:nvSpPr>
        <p:spPr>
          <a:xfrm>
            <a:off x="7644875" y="2007750"/>
            <a:ext cx="36750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Barlow"/>
                <a:cs typeface="Calibri Light" panose="020F0302020204030204" pitchFamily="34" charset="0"/>
                <a:sym typeface="Barlow"/>
              </a:rPr>
              <a:t>Alcohol by volume of the beer has a mean of 0.06 with a standard deviation of 0.01. The histogram shows that the data is slightly skewed to the right, or more specifically the data is positively skewed.</a:t>
            </a:r>
            <a:endParaRPr sz="1600" dirty="0">
              <a:solidFill>
                <a:schemeClr val="dk1"/>
              </a:solidFill>
              <a:latin typeface="Calibri Light" panose="020F0302020204030204" pitchFamily="34" charset="0"/>
              <a:ea typeface="Barlow"/>
              <a:cs typeface="Calibri Light" panose="020F0302020204030204" pitchFamily="34" charset="0"/>
              <a:sym typeface="Barlow"/>
            </a:endParaRPr>
          </a:p>
        </p:txBody>
      </p:sp>
      <p:sp>
        <p:nvSpPr>
          <p:cNvPr id="162" name="Google Shape;162;p9"/>
          <p:cNvSpPr/>
          <p:nvPr/>
        </p:nvSpPr>
        <p:spPr>
          <a:xfrm>
            <a:off x="0" y="791250"/>
            <a:ext cx="48036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9"/>
          <p:cNvSpPr txBox="1">
            <a:spLocks noGrp="1"/>
          </p:cNvSpPr>
          <p:nvPr>
            <p:ph type="title"/>
          </p:nvPr>
        </p:nvSpPr>
        <p:spPr>
          <a:xfrm>
            <a:off x="698500" y="782975"/>
            <a:ext cx="41052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Total ABV statistics</a:t>
            </a:r>
            <a:endParaRPr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4" name="Google Shape;1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054" cy="4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250" y="2889250"/>
            <a:ext cx="2880162" cy="35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7975" y="2889261"/>
            <a:ext cx="2880150" cy="356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9"/>
          <p:cNvSpPr txBox="1"/>
          <p:nvPr/>
        </p:nvSpPr>
        <p:spPr>
          <a:xfrm rot="-5400000">
            <a:off x="955475" y="2239250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800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68" name="Google Shape;168;p9"/>
          <p:cNvSpPr txBox="1"/>
          <p:nvPr/>
        </p:nvSpPr>
        <p:spPr>
          <a:xfrm rot="-5400000">
            <a:off x="204475" y="3720363"/>
            <a:ext cx="12534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>
                <a:solidFill>
                  <a:srgbClr val="CF0A2C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Frequency</a:t>
            </a:r>
            <a:endParaRPr sz="1600">
              <a:solidFill>
                <a:srgbClr val="CF0A2C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69" name="Google Shape;169;p9"/>
          <p:cNvSpPr txBox="1"/>
          <p:nvPr/>
        </p:nvSpPr>
        <p:spPr>
          <a:xfrm rot="-5400000">
            <a:off x="955475" y="296447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600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0" name="Google Shape;170;p9"/>
          <p:cNvSpPr txBox="1"/>
          <p:nvPr/>
        </p:nvSpPr>
        <p:spPr>
          <a:xfrm rot="-5400000">
            <a:off x="955475" y="3720363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400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1" name="Google Shape;171;p9"/>
          <p:cNvSpPr txBox="1"/>
          <p:nvPr/>
        </p:nvSpPr>
        <p:spPr>
          <a:xfrm rot="-5400000">
            <a:off x="955475" y="4476238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200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2" name="Google Shape;172;p9"/>
          <p:cNvSpPr txBox="1"/>
          <p:nvPr/>
        </p:nvSpPr>
        <p:spPr>
          <a:xfrm rot="-5400000">
            <a:off x="1062425" y="5221875"/>
            <a:ext cx="4434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1427875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4" name="Google Shape;174;p9"/>
          <p:cNvSpPr txBox="1"/>
          <p:nvPr/>
        </p:nvSpPr>
        <p:spPr>
          <a:xfrm>
            <a:off x="4007400" y="6059313"/>
            <a:ext cx="12534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>
                <a:solidFill>
                  <a:srgbClr val="CF0A2C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ABV</a:t>
            </a:r>
            <a:endParaRPr sz="1600">
              <a:solidFill>
                <a:srgbClr val="CF0A2C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75" name="Google Shape;175;p9"/>
          <p:cNvSpPr txBox="1"/>
          <p:nvPr/>
        </p:nvSpPr>
        <p:spPr>
          <a:xfrm>
            <a:off x="2309729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0.02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6" name="Google Shape;176;p9"/>
          <p:cNvSpPr txBox="1"/>
          <p:nvPr/>
        </p:nvSpPr>
        <p:spPr>
          <a:xfrm>
            <a:off x="3191583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0.04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7" name="Google Shape;177;p9"/>
          <p:cNvSpPr txBox="1"/>
          <p:nvPr/>
        </p:nvSpPr>
        <p:spPr>
          <a:xfrm>
            <a:off x="4073438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0.06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4955292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0.08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9" name="Google Shape;179;p9"/>
          <p:cNvSpPr txBox="1"/>
          <p:nvPr/>
        </p:nvSpPr>
        <p:spPr>
          <a:xfrm>
            <a:off x="5837146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0.10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80" name="Google Shape;180;p9"/>
          <p:cNvSpPr txBox="1"/>
          <p:nvPr/>
        </p:nvSpPr>
        <p:spPr>
          <a:xfrm>
            <a:off x="6719000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0.12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470</Words>
  <Application>Microsoft Office PowerPoint</Application>
  <PresentationFormat>Widescreen</PresentationFormat>
  <Paragraphs>158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Lucida Sans Typewriter</vt:lpstr>
      <vt:lpstr>Barlow SemiBold</vt:lpstr>
      <vt:lpstr>Calibri</vt:lpstr>
      <vt:lpstr>Barlow</vt:lpstr>
      <vt:lpstr>Barlow Medium</vt:lpstr>
      <vt:lpstr>Calibri Light</vt:lpstr>
      <vt:lpstr>Arial</vt:lpstr>
      <vt:lpstr>Oswald</vt:lpstr>
      <vt:lpstr>Office Theme</vt:lpstr>
      <vt:lpstr>Budweiser: “The Beers Dataset”</vt:lpstr>
      <vt:lpstr>How many Breweries in each State?</vt:lpstr>
      <vt:lpstr>Other Exploratory Data Analysis</vt:lpstr>
      <vt:lpstr>ABV by State</vt:lpstr>
      <vt:lpstr>ABV by State</vt:lpstr>
      <vt:lpstr>IBU by State</vt:lpstr>
      <vt:lpstr>IBU by State</vt:lpstr>
      <vt:lpstr>Max ABV and IBU</vt:lpstr>
      <vt:lpstr>Total ABV statistics</vt:lpstr>
      <vt:lpstr>Relationship between ABV and IBU</vt:lpstr>
      <vt:lpstr>Predicting IPA’s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Budweiser: “The Beers Dataset”</dc:title>
  <dc:creator>Arsalan Chandwani</dc:creator>
  <cp:lastModifiedBy>Arsalan Chandwani</cp:lastModifiedBy>
  <cp:revision>4</cp:revision>
  <dcterms:created xsi:type="dcterms:W3CDTF">2022-06-10T21:39:55Z</dcterms:created>
  <dcterms:modified xsi:type="dcterms:W3CDTF">2022-06-19T01:20:47Z</dcterms:modified>
</cp:coreProperties>
</file>